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78" r:id="rId7"/>
    <p:sldId id="263" r:id="rId8"/>
    <p:sldId id="268" r:id="rId9"/>
    <p:sldId id="271" r:id="rId10"/>
    <p:sldId id="264" r:id="rId11"/>
    <p:sldId id="274" r:id="rId12"/>
    <p:sldId id="272" r:id="rId13"/>
    <p:sldId id="273" r:id="rId14"/>
    <p:sldId id="279" r:id="rId15"/>
    <p:sldId id="275" r:id="rId16"/>
    <p:sldId id="276" r:id="rId17"/>
    <p:sldId id="261" r:id="rId18"/>
    <p:sldId id="269" r:id="rId19"/>
    <p:sldId id="270" r:id="rId20"/>
    <p:sldId id="277" r:id="rId21"/>
    <p:sldId id="267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380766F-EBE5-4367-8253-D1C9EDBD95A1}">
          <p14:sldIdLst>
            <p14:sldId id="256"/>
            <p14:sldId id="257"/>
            <p14:sldId id="258"/>
            <p14:sldId id="259"/>
            <p14:sldId id="262"/>
            <p14:sldId id="278"/>
            <p14:sldId id="263"/>
            <p14:sldId id="268"/>
            <p14:sldId id="271"/>
            <p14:sldId id="264"/>
            <p14:sldId id="274"/>
            <p14:sldId id="272"/>
            <p14:sldId id="273"/>
            <p14:sldId id="279"/>
            <p14:sldId id="275"/>
            <p14:sldId id="276"/>
          </p14:sldIdLst>
        </p14:section>
        <p14:section name="Anmeldung" id="{92F1B124-ECDC-412F-B5DB-0C4C8F4BBA3E}">
          <p14:sldIdLst>
            <p14:sldId id="261"/>
          </p14:sldIdLst>
        </p14:section>
        <p14:section name="Anmeldebogen" id="{5E41939E-99B9-4EB0-95C7-2AE26BBA3C91}">
          <p14:sldIdLst>
            <p14:sldId id="269"/>
            <p14:sldId id="270"/>
            <p14:sldId id="277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0" d="100"/>
          <a:sy n="60" d="100"/>
        </p:scale>
        <p:origin x="137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3" y="32918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ounded Rectangle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4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178" indent="0" algn="ctr">
              <a:buNone/>
            </a:lvl2pPr>
            <a:lvl3pPr marL="914356" indent="0" algn="ctr">
              <a:buNone/>
            </a:lvl3pPr>
            <a:lvl4pPr marL="1371532" indent="0" algn="ctr">
              <a:buNone/>
            </a:lvl4pPr>
            <a:lvl5pPr marL="1828709" indent="0" algn="ctr">
              <a:buNone/>
            </a:lvl5pPr>
            <a:lvl6pPr marL="2285886" indent="0" algn="ctr">
              <a:buNone/>
            </a:lvl6pPr>
            <a:lvl7pPr marL="2743063" indent="0" algn="ctr">
              <a:buNone/>
            </a:lvl7pPr>
            <a:lvl8pPr marL="3200240" indent="0" algn="ctr">
              <a:buNone/>
            </a:lvl8pPr>
            <a:lvl9pPr marL="3657418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6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4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3" y="32918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ounded Rectangle 10"/>
          <p:cNvSpPr/>
          <p:nvPr/>
        </p:nvSpPr>
        <p:spPr>
          <a:xfrm>
            <a:off x="418598" y="434164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4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3" y="32918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6" marR="18286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5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3" y="32918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18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3" y="32918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ounded Rectangle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2/10/2023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63" indent="-265163" algn="l" rtl="0" eaLnBrk="1" latinLnBrk="0" hangingPunct="1">
        <a:spcBef>
          <a:spcPts val="251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13" indent="-201158" algn="l" rtl="0" eaLnBrk="1" latinLnBrk="0" hangingPunct="1">
        <a:spcBef>
          <a:spcPts val="251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46" indent="-182871" algn="l" rtl="0" eaLnBrk="1" latinLnBrk="0" hangingPunct="1">
        <a:spcBef>
          <a:spcPts val="251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077" indent="-182871" algn="l" rtl="0" eaLnBrk="1" latinLnBrk="0" hangingPunct="1">
        <a:spcBef>
          <a:spcPts val="231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096" indent="-182871" algn="l" rtl="0" eaLnBrk="1" latinLnBrk="0" hangingPunct="1">
        <a:spcBef>
          <a:spcPts val="25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97" indent="-182871" algn="l" rtl="0" eaLnBrk="1" latinLnBrk="0" hangingPunct="1">
        <a:spcBef>
          <a:spcPts val="251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699" indent="-182871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44" indent="-182871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733" indent="-182871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Herzlich</a:t>
            </a:r>
            <a:r>
              <a:rPr lang="en-US" dirty="0"/>
              <a:t> </a:t>
            </a:r>
            <a:r>
              <a:rPr lang="en-US" dirty="0" err="1"/>
              <a:t>Willkommen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Info-</a:t>
            </a:r>
            <a:r>
              <a:rPr lang="en-US" dirty="0" err="1"/>
              <a:t>Elternabend</a:t>
            </a:r>
            <a:r>
              <a:rPr lang="en-US" dirty="0"/>
              <a:t> </a:t>
            </a:r>
            <a:r>
              <a:rPr lang="en-US" dirty="0" err="1"/>
              <a:t>gymnasiale</a:t>
            </a:r>
            <a:r>
              <a:rPr lang="en-US" dirty="0"/>
              <a:t> </a:t>
            </a:r>
            <a:r>
              <a:rPr lang="en-US" dirty="0" err="1"/>
              <a:t>Oberstufe</a:t>
            </a:r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AC08064-FB42-4AF3-A5F2-F00E5C4F9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08" y="4142233"/>
            <a:ext cx="4622869" cy="155196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9259E7E-345A-49C8-8580-F10FEB49580F}"/>
              </a:ext>
            </a:extLst>
          </p:cNvPr>
          <p:cNvSpPr txBox="1"/>
          <p:nvPr/>
        </p:nvSpPr>
        <p:spPr>
          <a:xfrm>
            <a:off x="797877" y="5880683"/>
            <a:ext cx="1633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75000"/>
                  </a:schemeClr>
                </a:solidFill>
              </a:rPr>
              <a:t>Berlin, 09.02.2023</a:t>
            </a:r>
          </a:p>
        </p:txBody>
      </p:sp>
    </p:spTree>
    <p:extLst>
      <p:ext uri="{BB962C8B-B14F-4D97-AF65-F5344CB8AC3E}">
        <p14:creationId xmlns:p14="http://schemas.microsoft.com/office/powerpoint/2010/main" val="3677210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11287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3. Kurse in der Qualifikationsphase</a:t>
            </a:r>
          </a:p>
          <a:p>
            <a:pPr>
              <a:buNone/>
            </a:pPr>
            <a:endParaRPr lang="de-DE" sz="800" dirty="0"/>
          </a:p>
          <a:p>
            <a:pPr marL="603475" lvl="2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94994AD-AB17-4BB6-B896-F319245C5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047" y="1473545"/>
            <a:ext cx="6985906" cy="29760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B63B55F-55D1-4CAA-8669-0B70E6932EE2}"/>
              </a:ext>
            </a:extLst>
          </p:cNvPr>
          <p:cNvSpPr txBox="1"/>
          <p:nvPr/>
        </p:nvSpPr>
        <p:spPr>
          <a:xfrm>
            <a:off x="6218476" y="4422796"/>
            <a:ext cx="1666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i="1" dirty="0"/>
              <a:t>Quelle: Auf Kurs zum Abitur</a:t>
            </a:r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293E21D4-34E3-4554-AA5F-03F0E93365DF}"/>
              </a:ext>
            </a:extLst>
          </p:cNvPr>
          <p:cNvSpPr/>
          <p:nvPr/>
        </p:nvSpPr>
        <p:spPr>
          <a:xfrm rot="1837084">
            <a:off x="7008906" y="904879"/>
            <a:ext cx="450471" cy="742761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FAED56-8C33-4B91-9E8F-8A39702B2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52760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6E4EE6DA-395E-21AE-A51F-C406EF3F4F6D}"/>
              </a:ext>
            </a:extLst>
          </p:cNvPr>
          <p:cNvSpPr txBox="1">
            <a:spLocks/>
          </p:cNvSpPr>
          <p:nvPr/>
        </p:nvSpPr>
        <p:spPr>
          <a:xfrm>
            <a:off x="502920" y="530352"/>
            <a:ext cx="8183880" cy="3573815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63" indent="-265163" algn="l" rtl="0" eaLnBrk="1" latinLnBrk="0" hangingPunct="1">
              <a:spcBef>
                <a:spcPts val="251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13" indent="-201158" algn="l" rtl="0" eaLnBrk="1" latinLnBrk="0" hangingPunct="1">
              <a:spcBef>
                <a:spcPts val="251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46" indent="-182871" algn="l" rtl="0" eaLnBrk="1" latinLnBrk="0" hangingPunct="1">
              <a:spcBef>
                <a:spcPts val="251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077" indent="-182871" algn="l" rtl="0" eaLnBrk="1" latinLnBrk="0" hangingPunct="1">
              <a:spcBef>
                <a:spcPts val="231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096" indent="-182871" algn="l" rtl="0" eaLnBrk="1" latinLnBrk="0" hangingPunct="1">
              <a:spcBef>
                <a:spcPts val="251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397" indent="-182871" algn="l" rtl="0" eaLnBrk="1" latinLnBrk="0" hangingPunct="1">
              <a:spcBef>
                <a:spcPts val="251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699" indent="-182871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144" indent="-182871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733" indent="-182871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de-DE" sz="2400" dirty="0"/>
              <a:t>3. Kurse in der Qualifikationsphase 2024/25</a:t>
            </a:r>
          </a:p>
          <a:p>
            <a:pPr>
              <a:buFont typeface="Wingdings 2"/>
              <a:buNone/>
            </a:pPr>
            <a:endParaRPr lang="de-DE" sz="700" dirty="0"/>
          </a:p>
          <a:p>
            <a:pPr marL="989013" indent="-265113">
              <a:tabLst>
                <a:tab pos="893763" algn="l"/>
              </a:tabLst>
            </a:pPr>
            <a:r>
              <a:rPr lang="de-DE" sz="2400" dirty="0"/>
              <a:t>Leistungskurse</a:t>
            </a:r>
          </a:p>
          <a:p>
            <a:pPr marL="989013" indent="-265113">
              <a:tabLst>
                <a:tab pos="893763" algn="l"/>
              </a:tabLst>
            </a:pPr>
            <a:r>
              <a:rPr lang="de-DE" sz="1200" dirty="0"/>
              <a:t>13</a:t>
            </a:r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989013" indent="-265113">
              <a:tabLst>
                <a:tab pos="893763" algn="l"/>
              </a:tabLst>
            </a:pPr>
            <a:endParaRPr lang="de-DE" sz="1300" dirty="0"/>
          </a:p>
          <a:p>
            <a:pPr marL="989013" indent="-265113">
              <a:tabLst>
                <a:tab pos="893763" algn="l"/>
              </a:tabLst>
            </a:pPr>
            <a:r>
              <a:rPr lang="de-DE" sz="2400" dirty="0"/>
              <a:t>Grundkurse</a:t>
            </a:r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989013" indent="-265113">
              <a:tabLst>
                <a:tab pos="893763" algn="l"/>
              </a:tabLst>
            </a:pPr>
            <a:endParaRPr lang="de-DE" sz="2400" dirty="0"/>
          </a:p>
          <a:p>
            <a:pPr marL="723900" indent="0">
              <a:buNone/>
              <a:tabLst>
                <a:tab pos="893763" algn="l"/>
              </a:tabLst>
            </a:pPr>
            <a:endParaRPr lang="de-DE" sz="2400" dirty="0"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0F0ABA1D-22E8-0570-D154-6F9160BF4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269340"/>
              </p:ext>
            </p:extLst>
          </p:nvPr>
        </p:nvGraphicFramePr>
        <p:xfrm>
          <a:off x="1406484" y="1569148"/>
          <a:ext cx="6733956" cy="1727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4216">
                  <a:extLst>
                    <a:ext uri="{9D8B030D-6E8A-4147-A177-3AD203B41FA5}">
                      <a16:colId xmlns:a16="http://schemas.microsoft.com/office/drawing/2014/main" val="918298021"/>
                    </a:ext>
                  </a:extLst>
                </a:gridCol>
                <a:gridCol w="2353030">
                  <a:extLst>
                    <a:ext uri="{9D8B030D-6E8A-4147-A177-3AD203B41FA5}">
                      <a16:colId xmlns:a16="http://schemas.microsoft.com/office/drawing/2014/main" val="148053213"/>
                    </a:ext>
                  </a:extLst>
                </a:gridCol>
                <a:gridCol w="1676710">
                  <a:extLst>
                    <a:ext uri="{9D8B030D-6E8A-4147-A177-3AD203B41FA5}">
                      <a16:colId xmlns:a16="http://schemas.microsoft.com/office/drawing/2014/main" val="3025847247"/>
                    </a:ext>
                  </a:extLst>
                </a:gridCol>
              </a:tblGrid>
              <a:tr h="32849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LK 1</a:t>
                      </a:r>
                      <a:endParaRPr lang="de-D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LK 2</a:t>
                      </a:r>
                      <a:endParaRPr lang="de-D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LK 3 (extern)</a:t>
                      </a:r>
                      <a:endParaRPr lang="de-D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64071514"/>
                  </a:ext>
                </a:extLst>
              </a:tr>
              <a:tr h="328490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Englisch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Englisch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Kunst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1549336"/>
                  </a:ext>
                </a:extLst>
              </a:tr>
              <a:tr h="328490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Biologie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Chemie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Musik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3456487"/>
                  </a:ext>
                </a:extLst>
              </a:tr>
              <a:tr h="328490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Deutsch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Mathematik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27741641"/>
                  </a:ext>
                </a:extLst>
              </a:tr>
              <a:tr h="413830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Politikwissenschaften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948264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3CA23F7-54F7-CAE5-E747-8E678E4B0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09622"/>
              </p:ext>
            </p:extLst>
          </p:nvPr>
        </p:nvGraphicFramePr>
        <p:xfrm>
          <a:off x="1406483" y="3661389"/>
          <a:ext cx="6733957" cy="175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4587">
                  <a:extLst>
                    <a:ext uri="{9D8B030D-6E8A-4147-A177-3AD203B41FA5}">
                      <a16:colId xmlns:a16="http://schemas.microsoft.com/office/drawing/2014/main" val="3245326452"/>
                    </a:ext>
                  </a:extLst>
                </a:gridCol>
                <a:gridCol w="2540632">
                  <a:extLst>
                    <a:ext uri="{9D8B030D-6E8A-4147-A177-3AD203B41FA5}">
                      <a16:colId xmlns:a16="http://schemas.microsoft.com/office/drawing/2014/main" val="4066954394"/>
                    </a:ext>
                  </a:extLst>
                </a:gridCol>
                <a:gridCol w="2228738">
                  <a:extLst>
                    <a:ext uri="{9D8B030D-6E8A-4147-A177-3AD203B41FA5}">
                      <a16:colId xmlns:a16="http://schemas.microsoft.com/office/drawing/2014/main" val="3011440554"/>
                    </a:ext>
                  </a:extLst>
                </a:gridCol>
              </a:tblGrid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Aufgabenfeld I (AF I)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Aufgabenfeld II (AF II)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Aufgabenfeld III (AF III)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3919918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Deutsch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Geschichte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Mathematik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7868156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Englisch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Geografie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Chemie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19820219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Spanisch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Politikwissenschaften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Physik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6250204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(Französisch)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Biologie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3394971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Bildende Kunst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9280209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Musik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466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689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0C03F-9CEA-4FF2-8056-A872C30F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B5CB11-AEC6-4DCF-9D17-901AE6C8E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3300" dirty="0"/>
              <a:t>3. Bewertung in der Qualifikationsphase</a:t>
            </a:r>
          </a:p>
          <a:p>
            <a:pPr marL="0" indent="0">
              <a:buNone/>
            </a:pPr>
            <a:endParaRPr lang="de-DE" sz="3300" dirty="0"/>
          </a:p>
          <a:p>
            <a:pPr lvl="1">
              <a:lnSpc>
                <a:spcPct val="150000"/>
              </a:lnSpc>
            </a:pPr>
            <a:r>
              <a:rPr lang="de-DE" dirty="0"/>
              <a:t>Bewertung in Notenpunkten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Vom 1. – 4. Semester dürfen insgesamt max. 2 LK sowie 4 GK als „Ausfallkurse“, d.h. schlechter als 5 NP (Note 4) eingebracht werden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 0 NP bei belegungspflichtigen Kursen </a:t>
            </a:r>
            <a:r>
              <a:rPr lang="de-DE" dirty="0">
                <a:sym typeface="Wingdings" panose="05000000000000000000" pitchFamily="2" charset="2"/>
              </a:rPr>
              <a:t> Wiederholung des Jahrgangs / Nichtbestehen des Abiturs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sym typeface="Wingdings" panose="05000000000000000000" pitchFamily="2" charset="2"/>
              </a:rPr>
              <a:t>Zulassung zum Abitur:</a:t>
            </a:r>
          </a:p>
          <a:p>
            <a:pPr lvl="2">
              <a:lnSpc>
                <a:spcPct val="150000"/>
              </a:lnSpc>
            </a:pPr>
            <a:r>
              <a:rPr lang="de-DE" dirty="0">
                <a:sym typeface="Wingdings" panose="05000000000000000000" pitchFamily="2" charset="2"/>
              </a:rPr>
              <a:t>mindestens 200 Punkte (Q1-Q4)</a:t>
            </a:r>
          </a:p>
          <a:p>
            <a:pPr lvl="2">
              <a:lnSpc>
                <a:spcPct val="150000"/>
              </a:lnSpc>
            </a:pPr>
            <a:r>
              <a:rPr lang="de-DE" dirty="0">
                <a:sym typeface="Wingdings" panose="05000000000000000000" pitchFamily="2" charset="2"/>
              </a:rPr>
              <a:t>Punktwertung der Leistungskurse gehen doppelt ein, Grundkurse einfach</a:t>
            </a:r>
          </a:p>
          <a:p>
            <a:pPr marL="603475" lvl="2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7255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B8F-30F4-4D8F-B1C6-AAC25890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124073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de-DE" dirty="0"/>
              <a:t>Abitur an der Integrierten Sekundarstufe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AD5985-F7B7-4F75-9C67-CBACA24A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3. Abiturprüfungen</a:t>
            </a: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44B231DF-9400-4029-B7DA-1AC09BC2C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03172"/>
              </p:ext>
            </p:extLst>
          </p:nvPr>
        </p:nvGraphicFramePr>
        <p:xfrm>
          <a:off x="654908" y="1134564"/>
          <a:ext cx="7754790" cy="391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465">
                  <a:extLst>
                    <a:ext uri="{9D8B030D-6E8A-4147-A177-3AD203B41FA5}">
                      <a16:colId xmlns:a16="http://schemas.microsoft.com/office/drawing/2014/main" val="140658742"/>
                    </a:ext>
                  </a:extLst>
                </a:gridCol>
                <a:gridCol w="1292465">
                  <a:extLst>
                    <a:ext uri="{9D8B030D-6E8A-4147-A177-3AD203B41FA5}">
                      <a16:colId xmlns:a16="http://schemas.microsoft.com/office/drawing/2014/main" val="1708464979"/>
                    </a:ext>
                  </a:extLst>
                </a:gridCol>
                <a:gridCol w="1060313">
                  <a:extLst>
                    <a:ext uri="{9D8B030D-6E8A-4147-A177-3AD203B41FA5}">
                      <a16:colId xmlns:a16="http://schemas.microsoft.com/office/drawing/2014/main" val="1785794057"/>
                    </a:ext>
                  </a:extLst>
                </a:gridCol>
                <a:gridCol w="1524617">
                  <a:extLst>
                    <a:ext uri="{9D8B030D-6E8A-4147-A177-3AD203B41FA5}">
                      <a16:colId xmlns:a16="http://schemas.microsoft.com/office/drawing/2014/main" val="166886965"/>
                    </a:ext>
                  </a:extLst>
                </a:gridCol>
                <a:gridCol w="1132086">
                  <a:extLst>
                    <a:ext uri="{9D8B030D-6E8A-4147-A177-3AD203B41FA5}">
                      <a16:colId xmlns:a16="http://schemas.microsoft.com/office/drawing/2014/main" val="3268897117"/>
                    </a:ext>
                  </a:extLst>
                </a:gridCol>
                <a:gridCol w="1452844">
                  <a:extLst>
                    <a:ext uri="{9D8B030D-6E8A-4147-A177-3AD203B41FA5}">
                      <a16:colId xmlns:a16="http://schemas.microsoft.com/office/drawing/2014/main" val="3152910673"/>
                    </a:ext>
                  </a:extLst>
                </a:gridCol>
              </a:tblGrid>
              <a:tr h="603212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de-DE" sz="1600" dirty="0"/>
                        <a:t>PF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de-DE" sz="1600" dirty="0"/>
                        <a:t>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2. PF</a:t>
                      </a:r>
                    </a:p>
                    <a:p>
                      <a:pPr algn="ctr"/>
                      <a:r>
                        <a:rPr lang="de-DE" sz="1600" dirty="0"/>
                        <a:t>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3. PF</a:t>
                      </a:r>
                    </a:p>
                    <a:p>
                      <a:pPr algn="ctr"/>
                      <a:r>
                        <a:rPr lang="de-DE" sz="1600" dirty="0"/>
                        <a:t>GK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4. PF</a:t>
                      </a:r>
                    </a:p>
                    <a:p>
                      <a:pPr algn="ctr"/>
                      <a:r>
                        <a:rPr lang="de-DE" sz="1600" dirty="0"/>
                        <a:t>GK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5. Prüfungs-komponente</a:t>
                      </a:r>
                    </a:p>
                    <a:p>
                      <a:pPr algn="ctr"/>
                      <a:r>
                        <a:rPr lang="de-DE" sz="1200" dirty="0"/>
                        <a:t>GK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058274"/>
                  </a:ext>
                </a:extLst>
              </a:tr>
              <a:tr h="82027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err="1"/>
                        <a:t>Umwahl</a:t>
                      </a:r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keine </a:t>
                      </a:r>
                      <a:r>
                        <a:rPr lang="de-DE" sz="1600" dirty="0" err="1"/>
                        <a:t>Umwahl</a:t>
                      </a:r>
                      <a:r>
                        <a:rPr lang="de-DE" sz="1600" dirty="0"/>
                        <a:t> möglich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de-DE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Ende 2.Hj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Beginn 4.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</a:rPr>
                        <a:t>Khj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Beginn 3 </a:t>
                      </a:r>
                      <a:r>
                        <a:rPr lang="de-DE" sz="1600" dirty="0" err="1"/>
                        <a:t>Khj</a:t>
                      </a:r>
                      <a:r>
                        <a:rPr lang="de-DE" sz="1600" dirty="0"/>
                        <a:t>. Abgabe Thema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97664"/>
                  </a:ext>
                </a:extLst>
              </a:tr>
              <a:tr h="545763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Bewertung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AT + 2 Klausuren 1:1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AT + 1 Klausur</a:t>
                      </a:r>
                    </a:p>
                    <a:p>
                      <a:pPr algn="ctr"/>
                      <a:r>
                        <a:rPr lang="de-DE" sz="1600" dirty="0"/>
                        <a:t>2:1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Prüfung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898260"/>
                  </a:ext>
                </a:extLst>
              </a:tr>
              <a:tr h="775558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Einbringung (Zahl der Kurse)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letzter Kurs 4.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502043"/>
                  </a:ext>
                </a:extLst>
              </a:tr>
              <a:tr h="513862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Wertung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Zweifach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Einfach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(Einfach)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718198"/>
                  </a:ext>
                </a:extLst>
              </a:tr>
              <a:tr h="545763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Art der Prüfung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Schriftlich </a:t>
                      </a:r>
                    </a:p>
                    <a:p>
                      <a:pPr algn="ctr"/>
                      <a:r>
                        <a:rPr lang="de-DE" sz="1600" dirty="0"/>
                        <a:t>(</a:t>
                      </a:r>
                      <a:r>
                        <a:rPr lang="de-DE" sz="1600" dirty="0" err="1"/>
                        <a:t>ca</a:t>
                      </a:r>
                      <a:r>
                        <a:rPr lang="de-DE" sz="1600" dirty="0"/>
                        <a:t> 5 Std.)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Schriftlich (</a:t>
                      </a:r>
                      <a:r>
                        <a:rPr lang="de-DE" sz="1600" dirty="0" err="1"/>
                        <a:t>ca</a:t>
                      </a:r>
                      <a:r>
                        <a:rPr lang="de-DE" sz="1600" dirty="0"/>
                        <a:t> 3 Std)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Mündlich (20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BLL/</a:t>
                      </a:r>
                      <a:r>
                        <a:rPr lang="de-DE" sz="1600" dirty="0" err="1"/>
                        <a:t>Präsen-tation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72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554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32386-617E-403E-82DD-D3705469E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BB6C5D-BB56-4422-A745-8EB8042AC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3. Das Fachabitur</a:t>
            </a:r>
          </a:p>
          <a:p>
            <a:pPr lvl="1"/>
            <a:r>
              <a:rPr lang="de-DE" dirty="0"/>
              <a:t>Mit Abgangszeugnis Q2 + einjähriges Praktikum/ abgeschlossene Berufsausbildung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Kriterien:</a:t>
            </a:r>
          </a:p>
          <a:p>
            <a:pPr lvl="2"/>
            <a:r>
              <a:rPr lang="de-DE" dirty="0"/>
              <a:t>Leistungsfächer: 40 Punkte (</a:t>
            </a:r>
            <a:r>
              <a:rPr lang="de-DE" sz="1300" dirty="0"/>
              <a:t>in zweifacher Wertung</a:t>
            </a:r>
            <a:r>
              <a:rPr lang="de-DE" dirty="0"/>
              <a:t>), davon 2 mit mind. LK</a:t>
            </a:r>
          </a:p>
          <a:p>
            <a:pPr lvl="2"/>
            <a:r>
              <a:rPr lang="de-DE" dirty="0"/>
              <a:t>11 GK: 55 Punkte (davon 7 mind. 5 NP)</a:t>
            </a:r>
          </a:p>
          <a:p>
            <a:pPr lvl="2"/>
            <a:r>
              <a:rPr lang="de-DE" dirty="0"/>
              <a:t>Anzurechnende Kurse: De, eine FS, GW, Ma, </a:t>
            </a:r>
            <a:r>
              <a:rPr lang="de-DE" dirty="0" err="1"/>
              <a:t>NaWi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592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06984-E0EB-42F6-B8BB-ACD1FD21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233662-07C4-462C-BED0-CE69E7872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3600" dirty="0"/>
              <a:t>3. Rücktritte</a:t>
            </a:r>
          </a:p>
          <a:p>
            <a:pPr lvl="1">
              <a:lnSpc>
                <a:spcPct val="170000"/>
              </a:lnSpc>
            </a:pPr>
            <a:r>
              <a:rPr lang="de-DE" dirty="0"/>
              <a:t>Ein freiwilliger Rücktritt nach dem 1. Kurshalbjahr kann auf Antrag genehmigt werden.</a:t>
            </a:r>
          </a:p>
          <a:p>
            <a:pPr lvl="1">
              <a:lnSpc>
                <a:spcPct val="170000"/>
              </a:lnSpc>
            </a:pPr>
            <a:r>
              <a:rPr lang="de-DE" dirty="0"/>
              <a:t>Ein freiwilliger Rücktritt nach dem 2. oder 3. Kurshalbjahr der Qualifikationsphase ist auf Antrag mit Zustimmung der Jahrgangskonferenz möglich.</a:t>
            </a:r>
          </a:p>
          <a:p>
            <a:pPr lvl="1">
              <a:lnSpc>
                <a:spcPct val="170000"/>
              </a:lnSpc>
            </a:pPr>
            <a:r>
              <a:rPr lang="de-DE" dirty="0"/>
              <a:t>Insgesamt sind in Jg. 11-13 2 Rücktritte möglich</a:t>
            </a:r>
          </a:p>
          <a:p>
            <a:pPr lvl="1">
              <a:lnSpc>
                <a:spcPct val="170000"/>
              </a:lnSpc>
            </a:pPr>
            <a:r>
              <a:rPr lang="de-DE" dirty="0"/>
              <a:t>Die Abiturprüfung kann einmal wiederholt werden.  </a:t>
            </a:r>
            <a:r>
              <a:rPr lang="de-DE" sz="1600" dirty="0"/>
              <a:t>§ 36 VO-GO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409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316CE-F00B-4057-824A-F1BB7903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25162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0C5E40-000F-4F3C-8028-590913455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127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sz="4500" dirty="0"/>
              <a:t>3. Pflichten der Schüler*innen</a:t>
            </a:r>
          </a:p>
          <a:p>
            <a:pPr marL="0" indent="0">
              <a:buNone/>
            </a:pPr>
            <a:endParaRPr lang="de-DE" dirty="0"/>
          </a:p>
          <a:p>
            <a:pPr>
              <a:lnSpc>
                <a:spcPct val="170000"/>
              </a:lnSpc>
            </a:pPr>
            <a:r>
              <a:rPr lang="de-DE" sz="2600" b="1" dirty="0"/>
              <a:t>Informationspflicht: </a:t>
            </a:r>
            <a:r>
              <a:rPr lang="de-DE" sz="2200" dirty="0"/>
              <a:t>Beachtung aktueller Aushänge/</a:t>
            </a:r>
            <a:r>
              <a:rPr lang="de-DE" sz="2200" dirty="0" err="1"/>
              <a:t>WebUntis</a:t>
            </a:r>
            <a:r>
              <a:rPr lang="de-DE" sz="2200" dirty="0"/>
              <a:t> und Termine </a:t>
            </a:r>
          </a:p>
          <a:p>
            <a:pPr>
              <a:lnSpc>
                <a:spcPct val="170000"/>
              </a:lnSpc>
            </a:pPr>
            <a:r>
              <a:rPr lang="de-DE" sz="2600" b="1" dirty="0"/>
              <a:t>Entschuldigungen </a:t>
            </a:r>
            <a:r>
              <a:rPr lang="de-DE" sz="1900" dirty="0"/>
              <a:t>(§ 3 VO-GO) </a:t>
            </a:r>
            <a:r>
              <a:rPr lang="de-DE" sz="2300" dirty="0"/>
              <a:t>:</a:t>
            </a:r>
            <a:r>
              <a:rPr lang="de-DE" sz="1900" dirty="0"/>
              <a:t> </a:t>
            </a:r>
            <a:r>
              <a:rPr lang="de-DE" sz="2200" dirty="0"/>
              <a:t>via Laufzettel unverzüglich unter Angabe von Gründen bei Tutor*in </a:t>
            </a:r>
          </a:p>
          <a:p>
            <a:pPr>
              <a:lnSpc>
                <a:spcPct val="170000"/>
              </a:lnSpc>
            </a:pPr>
            <a:r>
              <a:rPr lang="de-DE" sz="2600" b="1" dirty="0"/>
              <a:t>Versäumnis von Klausuren/</a:t>
            </a:r>
            <a:r>
              <a:rPr lang="de-DE" sz="2600" b="1" dirty="0" err="1"/>
              <a:t>LEK‘s</a:t>
            </a:r>
            <a:r>
              <a:rPr lang="de-DE" sz="2600" b="1" dirty="0"/>
              <a:t> </a:t>
            </a:r>
            <a:r>
              <a:rPr lang="de-DE" sz="1800" dirty="0"/>
              <a:t>(§ 3 VO-GO) </a:t>
            </a:r>
            <a:r>
              <a:rPr lang="de-DE" sz="2300" dirty="0"/>
              <a:t>: Krankmeldung telefonisch vor Schulbeginn. </a:t>
            </a:r>
            <a:r>
              <a:rPr lang="de-DE" sz="2200" dirty="0"/>
              <a:t>Innerhalb von drei Tagen durch ein ärztliches Attest. Eine Nachklausur wird sonst nicht genehmigt.</a:t>
            </a:r>
          </a:p>
          <a:p>
            <a:pPr>
              <a:lnSpc>
                <a:spcPct val="170000"/>
              </a:lnSpc>
            </a:pPr>
            <a:r>
              <a:rPr lang="de-DE" sz="2400" b="1" dirty="0"/>
              <a:t>Unentschuldigtes Fehlen</a:t>
            </a:r>
            <a:r>
              <a:rPr lang="de-DE" sz="2400" dirty="0"/>
              <a:t> </a:t>
            </a:r>
            <a:r>
              <a:rPr lang="de-DE" sz="1800" dirty="0"/>
              <a:t>(§15 (3) VO-GO) </a:t>
            </a:r>
            <a:r>
              <a:rPr lang="de-DE" dirty="0"/>
              <a:t>: </a:t>
            </a:r>
            <a:r>
              <a:rPr lang="de-DE" sz="2200" dirty="0"/>
              <a:t>Werden Leistungen aus von den Schüler*innen selbst zu vertretenden Gründen nicht erbracht, sind sie mit der Note 6 zu bewerten.</a:t>
            </a:r>
          </a:p>
          <a:p>
            <a:pPr>
              <a:lnSpc>
                <a:spcPct val="170000"/>
              </a:lnSpc>
            </a:pPr>
            <a:r>
              <a:rPr lang="de-DE" sz="2400" b="1" dirty="0"/>
              <a:t>Wir bitten um: </a:t>
            </a:r>
            <a:r>
              <a:rPr lang="de-DE" sz="2400" dirty="0"/>
              <a:t>Verantwortungsvollen Umgang mit erweiterten Rechten und Vorbildfunktion für unsere Mittelstufenschüler*innen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942122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für die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D58F893-6C93-40C4-A34F-32899724A4EA}"/>
              </a:ext>
            </a:extLst>
          </p:cNvPr>
          <p:cNvSpPr txBox="1">
            <a:spLocks/>
          </p:cNvSpPr>
          <p:nvPr/>
        </p:nvSpPr>
        <p:spPr>
          <a:xfrm>
            <a:off x="502920" y="530352"/>
            <a:ext cx="8183880" cy="4680003"/>
          </a:xfrm>
          <a:prstGeom prst="rect">
            <a:avLst/>
          </a:prstGeom>
        </p:spPr>
        <p:txBody>
          <a:bodyPr vert="horz" lIns="182880" tIns="91440">
            <a:normAutofit fontScale="9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de-DE" dirty="0"/>
              <a:t>4. Anmeldung </a:t>
            </a:r>
          </a:p>
          <a:p>
            <a:pPr marL="458766" lvl="4" indent="0">
              <a:buNone/>
            </a:pPr>
            <a:endParaRPr lang="de-DE" sz="2100" dirty="0"/>
          </a:p>
          <a:p>
            <a:pPr marL="801648" lvl="4" indent="-342883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Anmeldung für die gymnasiale Oberstufe</a:t>
            </a:r>
          </a:p>
          <a:p>
            <a:pPr marL="1258825" lvl="8" indent="-342883">
              <a:lnSpc>
                <a:spcPct val="17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de-DE" sz="1900" dirty="0"/>
              <a:t>Welche Unterlagen sind einzureichen?</a:t>
            </a:r>
            <a:endParaRPr lang="de-DE" sz="900" dirty="0"/>
          </a:p>
          <a:p>
            <a:pPr marL="1784579" lvl="8" indent="-457178">
              <a:lnSpc>
                <a:spcPct val="17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de-DE" sz="1900" dirty="0"/>
              <a:t>Bewerbungsanschreiben</a:t>
            </a:r>
          </a:p>
          <a:p>
            <a:pPr marL="1784579" lvl="8" indent="-457178">
              <a:lnSpc>
                <a:spcPct val="17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de-DE" sz="1900" dirty="0"/>
              <a:t>Lebenslauf</a:t>
            </a:r>
          </a:p>
          <a:p>
            <a:pPr marL="1784579" lvl="8" indent="-457178">
              <a:lnSpc>
                <a:spcPct val="17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de-DE" sz="1900" dirty="0"/>
              <a:t>die letzten beiden Zeugnisse </a:t>
            </a:r>
            <a:r>
              <a:rPr lang="de-DE" sz="1200" dirty="0"/>
              <a:t>(incl. Arbeits- &amp; Sozialverhalten) </a:t>
            </a:r>
          </a:p>
          <a:p>
            <a:pPr marL="1784579" lvl="8" indent="-457178">
              <a:lnSpc>
                <a:spcPct val="17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de-DE" sz="1900" dirty="0"/>
              <a:t>Anmeldebogen</a:t>
            </a:r>
          </a:p>
          <a:p>
            <a:pPr marL="1327401" lvl="8" indent="0">
              <a:buNone/>
            </a:pPr>
            <a:endParaRPr lang="de-DE" sz="1900" dirty="0"/>
          </a:p>
          <a:p>
            <a:pPr marL="801648" lvl="4" indent="-342883">
              <a:lnSpc>
                <a:spcPct val="170000"/>
              </a:lnSpc>
              <a:buClr>
                <a:schemeClr val="accent1"/>
              </a:buClr>
            </a:pPr>
            <a:r>
              <a:rPr lang="de-DE" sz="2100" dirty="0"/>
              <a:t>Anmeldung erfolgt über das Sekretariat oder das Oberstufensekretariat (Schule an der Haveldüne)</a:t>
            </a:r>
          </a:p>
          <a:p>
            <a:pPr marL="458766" lvl="4" indent="0">
              <a:buNone/>
            </a:pPr>
            <a:endParaRPr lang="de-DE" sz="1200" dirty="0"/>
          </a:p>
          <a:p>
            <a:pPr marL="3703770" lvl="7" indent="0" defTabSz="1703303">
              <a:buNone/>
            </a:pPr>
            <a:endParaRPr lang="de-DE" sz="12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240202"/>
            <a:ext cx="8087165" cy="1002336"/>
          </a:xfrm>
        </p:spPr>
        <p:txBody>
          <a:bodyPr>
            <a:normAutofit/>
          </a:bodyPr>
          <a:lstStyle/>
          <a:p>
            <a:r>
              <a:rPr lang="de-DE" sz="2400" dirty="0"/>
              <a:t>Anmeldung für die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6122270" y="3058160"/>
            <a:ext cx="2802467" cy="370839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defTabSz="914356">
              <a:spcBef>
                <a:spcPct val="0"/>
              </a:spcBef>
              <a:defRPr/>
            </a:pPr>
            <a:r>
              <a:rPr lang="de-DE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Wahl des Profilkurses (zukünftiger Leistungskurs 1) </a:t>
            </a: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D58F893-6C93-40C4-A34F-32899724A4EA}"/>
              </a:ext>
            </a:extLst>
          </p:cNvPr>
          <p:cNvSpPr txBox="1">
            <a:spLocks/>
          </p:cNvSpPr>
          <p:nvPr/>
        </p:nvSpPr>
        <p:spPr>
          <a:xfrm>
            <a:off x="502920" y="530352"/>
            <a:ext cx="8183880" cy="4680003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de-DE" dirty="0"/>
              <a:t>4. Anmeldung- Anmeldeformular </a:t>
            </a:r>
          </a:p>
          <a:p>
            <a:pPr marL="458766" lvl="4" indent="0">
              <a:buNone/>
            </a:pPr>
            <a:endParaRPr lang="de-DE" sz="2100" dirty="0"/>
          </a:p>
          <a:p>
            <a:pPr marL="458766" lvl="4" indent="0">
              <a:buNone/>
            </a:pPr>
            <a:endParaRPr lang="de-DE" sz="1200" dirty="0"/>
          </a:p>
          <a:p>
            <a:pPr marL="3703770" lvl="7" indent="0" defTabSz="1703303">
              <a:buNone/>
            </a:pPr>
            <a:endParaRPr lang="de-DE" sz="12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21DD5B35-304B-448E-988D-0A5FF9486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512514"/>
              </p:ext>
            </p:extLst>
          </p:nvPr>
        </p:nvGraphicFramePr>
        <p:xfrm>
          <a:off x="2787733" y="1138514"/>
          <a:ext cx="3237147" cy="4580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777942" imgH="5346481" progId="Acrobat.Document.DC">
                  <p:embed/>
                </p:oleObj>
              </mc:Choice>
              <mc:Fallback>
                <p:oleObj name="Acrobat Document" r:id="rId2" imgW="3777942" imgH="5346481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87733" y="1138514"/>
                        <a:ext cx="3237147" cy="45809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429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240202"/>
            <a:ext cx="8087165" cy="1002336"/>
          </a:xfrm>
        </p:spPr>
        <p:txBody>
          <a:bodyPr>
            <a:normAutofit/>
          </a:bodyPr>
          <a:lstStyle/>
          <a:p>
            <a:r>
              <a:rPr lang="de-DE" sz="2400" dirty="0"/>
              <a:t>Anmeldung für die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D58F893-6C93-40C4-A34F-32899724A4EA}"/>
              </a:ext>
            </a:extLst>
          </p:cNvPr>
          <p:cNvSpPr txBox="1">
            <a:spLocks/>
          </p:cNvSpPr>
          <p:nvPr/>
        </p:nvSpPr>
        <p:spPr>
          <a:xfrm>
            <a:off x="502920" y="530352"/>
            <a:ext cx="8183880" cy="4680003"/>
          </a:xfrm>
          <a:prstGeom prst="rect">
            <a:avLst/>
          </a:prstGeom>
        </p:spPr>
        <p:txBody>
          <a:bodyPr vert="horz" lIns="182880" tIns="91440">
            <a:normAutofit lnSpcReduction="1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de-DE" dirty="0"/>
              <a:t>4. Anmeldung – Zulassung </a:t>
            </a:r>
            <a:endParaRPr lang="de-DE" sz="2100" dirty="0"/>
          </a:p>
          <a:p>
            <a:pPr marL="458766" lvl="4" indent="0">
              <a:buNone/>
            </a:pPr>
            <a:endParaRPr lang="de-DE" sz="1200" dirty="0"/>
          </a:p>
          <a:p>
            <a:pPr marL="3703770" lvl="7" indent="0" defTabSz="1703303">
              <a:buNone/>
            </a:pPr>
            <a:endParaRPr lang="de-DE" sz="1200" dirty="0"/>
          </a:p>
          <a:p>
            <a:pPr marL="734976" lvl="1" indent="0">
              <a:buNone/>
            </a:pPr>
            <a:endParaRPr lang="de-DE" sz="2100" dirty="0"/>
          </a:p>
          <a:p>
            <a:pPr marL="1077876" lvl="1" indent="-342900">
              <a:buFont typeface="Arial" panose="020B0604020202020204" pitchFamily="34" charset="0"/>
              <a:buChar char="•"/>
            </a:pPr>
            <a:r>
              <a:rPr lang="de-DE" sz="2100" dirty="0"/>
              <a:t>Anmeldung ist keine verbindliche Zusage</a:t>
            </a:r>
          </a:p>
          <a:p>
            <a:pPr marL="734976" lvl="1" indent="0">
              <a:buNone/>
            </a:pPr>
            <a:endParaRPr lang="de-DE" sz="2100" dirty="0"/>
          </a:p>
          <a:p>
            <a:pPr marL="1077876" lvl="1" indent="-342900">
              <a:buFont typeface="Arial" panose="020B0604020202020204" pitchFamily="34" charset="0"/>
              <a:buChar char="•"/>
            </a:pPr>
            <a:r>
              <a:rPr lang="de-DE" sz="2100" dirty="0"/>
              <a:t>Zusage erfolgt erst mit der erworbener Berechtigung zum Übergang in die gymnasiale Oberstufe</a:t>
            </a:r>
          </a:p>
          <a:p>
            <a:pPr marL="1077876" lvl="1" indent="-342900">
              <a:buFont typeface="Arial" panose="020B0604020202020204" pitchFamily="34" charset="0"/>
              <a:buChar char="•"/>
            </a:pPr>
            <a:endParaRPr lang="de-DE" sz="2100" dirty="0"/>
          </a:p>
          <a:p>
            <a:pPr marL="87313" lvl="1" indent="0">
              <a:buNone/>
            </a:pPr>
            <a:endParaRPr lang="de-DE" sz="2100" dirty="0">
              <a:solidFill>
                <a:schemeClr val="accent1"/>
              </a:solidFill>
            </a:endParaRPr>
          </a:p>
          <a:p>
            <a:pPr marL="87313" lvl="1" indent="0">
              <a:buNone/>
            </a:pPr>
            <a:r>
              <a:rPr lang="de-DE" sz="1800" dirty="0">
                <a:solidFill>
                  <a:schemeClr val="accent1"/>
                </a:solidFill>
              </a:rPr>
              <a:t>Das Abschlusszeugnis (Original) muss am </a:t>
            </a:r>
            <a:r>
              <a:rPr lang="de-DE" sz="1800" b="1" i="1" dirty="0">
                <a:solidFill>
                  <a:srgbClr val="FF0000"/>
                </a:solidFill>
              </a:rPr>
              <a:t>11.&amp;12. Juli 2023 in der Zeit zwischen 13.30 und 14.00 Uhr </a:t>
            </a:r>
            <a:r>
              <a:rPr lang="de-DE" sz="1800" dirty="0">
                <a:solidFill>
                  <a:schemeClr val="accent1"/>
                </a:solidFill>
              </a:rPr>
              <a:t>persönlich im Ober-</a:t>
            </a:r>
            <a:r>
              <a:rPr lang="de-DE" sz="1800" dirty="0" err="1">
                <a:solidFill>
                  <a:schemeClr val="accent1"/>
                </a:solidFill>
              </a:rPr>
              <a:t>stufensekretariat</a:t>
            </a:r>
            <a:r>
              <a:rPr lang="de-DE" sz="1800" dirty="0">
                <a:solidFill>
                  <a:schemeClr val="accent1"/>
                </a:solidFill>
              </a:rPr>
              <a:t> vorgelegt werden</a:t>
            </a:r>
            <a:r>
              <a:rPr lang="de-DE" sz="2100" dirty="0">
                <a:solidFill>
                  <a:schemeClr val="accent1"/>
                </a:solidFill>
              </a:rPr>
              <a:t>.</a:t>
            </a:r>
          </a:p>
          <a:p>
            <a:pPr marL="734976" lvl="1" indent="0">
              <a:buNone/>
            </a:pPr>
            <a:endParaRPr lang="de-DE" sz="2100" dirty="0"/>
          </a:p>
          <a:p>
            <a:pPr marL="734976" lvl="1" indent="0">
              <a:buNone/>
            </a:pP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278680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Tagesordnung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de-DE" sz="2100" dirty="0"/>
              <a:t>Top 1: Vorstellung - Die Oberstufe im Verbund</a:t>
            </a:r>
          </a:p>
          <a:p>
            <a:pPr>
              <a:lnSpc>
                <a:spcPct val="200000"/>
              </a:lnSpc>
            </a:pPr>
            <a:r>
              <a:rPr lang="de-DE" sz="2100" dirty="0"/>
              <a:t>Top 2: Zugangsvoraussetzungen &amp; Einführungsphase  </a:t>
            </a:r>
          </a:p>
          <a:p>
            <a:pPr>
              <a:lnSpc>
                <a:spcPct val="200000"/>
              </a:lnSpc>
            </a:pPr>
            <a:r>
              <a:rPr lang="de-DE" sz="2100" dirty="0"/>
              <a:t>Top 3: Abitur an der ISS</a:t>
            </a:r>
          </a:p>
          <a:p>
            <a:pPr>
              <a:lnSpc>
                <a:spcPct val="200000"/>
              </a:lnSpc>
            </a:pPr>
            <a:r>
              <a:rPr lang="de-DE" sz="2100" dirty="0"/>
              <a:t>Top 4: Anmeldung für die gymnasiale Oberstufe</a:t>
            </a:r>
          </a:p>
          <a:p>
            <a:pPr>
              <a:lnSpc>
                <a:spcPct val="200000"/>
              </a:lnSpc>
            </a:pPr>
            <a:r>
              <a:rPr lang="de-DE" sz="2100" dirty="0"/>
              <a:t>Top 5: Raum für Ihre Fragen</a:t>
            </a:r>
          </a:p>
        </p:txBody>
      </p:sp>
      <p:pic>
        <p:nvPicPr>
          <p:cNvPr id="4" name="Grafik 3" descr="jugfernheide.jpg">
            <a:extLst>
              <a:ext uri="{FF2B5EF4-FFF2-40B4-BE49-F238E27FC236}">
                <a16:creationId xmlns:a16="http://schemas.microsoft.com/office/drawing/2014/main" id="{994802C2-87D6-4C44-B9FC-02630C65019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6142" y="4383918"/>
            <a:ext cx="2271183" cy="668775"/>
          </a:xfrm>
          <a:prstGeom prst="rect">
            <a:avLst/>
          </a:prstGeom>
        </p:spPr>
      </p:pic>
      <p:pic>
        <p:nvPicPr>
          <p:cNvPr id="5" name="Grafik 4" descr="Kleeblatt.JPG">
            <a:extLst>
              <a:ext uri="{FF2B5EF4-FFF2-40B4-BE49-F238E27FC236}">
                <a16:creationId xmlns:a16="http://schemas.microsoft.com/office/drawing/2014/main" id="{CBA090AB-EA17-44AC-8C18-9C11E3EDC73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9466" y="4371661"/>
            <a:ext cx="2091268" cy="69373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07FF5CA-FB30-461A-A94C-6D9B46C240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959" y="4371664"/>
            <a:ext cx="1051853" cy="69255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46C05-93BB-4CE6-AB87-009C7FB64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Ihre 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F54FB2-564D-4BAC-9775-370893CAA0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Welche Fragen haben Sie zur Oberstufe?</a:t>
            </a:r>
          </a:p>
          <a:p>
            <a:pPr lvl="1"/>
            <a:r>
              <a:rPr lang="de-DE" dirty="0"/>
              <a:t>Bei Fragen bitte die Meldefunktion nutzen</a:t>
            </a:r>
          </a:p>
        </p:txBody>
      </p:sp>
    </p:spTree>
    <p:extLst>
      <p:ext uri="{BB962C8B-B14F-4D97-AF65-F5344CB8AC3E}">
        <p14:creationId xmlns:p14="http://schemas.microsoft.com/office/powerpoint/2010/main" val="1995269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1442" y="1332204"/>
            <a:ext cx="7209095" cy="1051560"/>
          </a:xfrm>
        </p:spPr>
        <p:txBody>
          <a:bodyPr>
            <a:noAutofit/>
          </a:bodyPr>
          <a:lstStyle/>
          <a:p>
            <a:r>
              <a:rPr lang="de-DE" sz="4200" dirty="0"/>
              <a:t>Vielen Dank für Ihre Aufmerksamkeit.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7614561-0474-4082-A48C-EA9B3A0E554E}"/>
              </a:ext>
            </a:extLst>
          </p:cNvPr>
          <p:cNvSpPr txBox="1"/>
          <p:nvPr/>
        </p:nvSpPr>
        <p:spPr>
          <a:xfrm>
            <a:off x="755176" y="4725577"/>
            <a:ext cx="752250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Weitere Informationen finden Sie auf der Seite der Senatsverwaltung für Bildung, Jugend und </a:t>
            </a:r>
          </a:p>
          <a:p>
            <a:r>
              <a:rPr lang="de-DE" sz="1200" dirty="0"/>
              <a:t>Familie. Wir empfehlen Ihnen die Broschüre „Auf Kurs zum Abitur“.</a:t>
            </a:r>
          </a:p>
          <a:p>
            <a:endParaRPr lang="de-DE" sz="1100" i="1" u="sng" dirty="0"/>
          </a:p>
          <a:p>
            <a:r>
              <a:rPr lang="de-DE" sz="1100" i="1" u="sng" dirty="0"/>
              <a:t>https://www.berlin.de/sen/bildung/schule/pruefungen-und-abschluesse/abitur/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B32339-3123-49F9-A0B5-A40906439C64}"/>
              </a:ext>
            </a:extLst>
          </p:cNvPr>
          <p:cNvSpPr txBox="1"/>
          <p:nvPr/>
        </p:nvSpPr>
        <p:spPr>
          <a:xfrm>
            <a:off x="755176" y="2631556"/>
            <a:ext cx="7845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u="sng" dirty="0"/>
              <a:t>Ihr Ansprechpartner für alle Fragen die gymnasiale Oberstufe betreffend:</a:t>
            </a:r>
          </a:p>
          <a:p>
            <a:endParaRPr lang="de-DE" sz="1600" i="1" u="sng" dirty="0"/>
          </a:p>
          <a:p>
            <a:r>
              <a:rPr lang="de-DE" sz="1200" dirty="0"/>
              <a:t>Oberstufenkoordination: 	Herr Amberger</a:t>
            </a:r>
          </a:p>
          <a:p>
            <a:endParaRPr lang="de-DE" sz="1200" dirty="0"/>
          </a:p>
          <a:p>
            <a:r>
              <a:rPr lang="de-DE" sz="1200" dirty="0"/>
              <a:t>Bürozeiten: 		Mi, Fr: 8:00 Uhr – 12:00</a:t>
            </a:r>
          </a:p>
          <a:p>
            <a:r>
              <a:rPr lang="de-DE" sz="1200" dirty="0"/>
              <a:t>			und nach Vereinbarung	</a:t>
            </a:r>
          </a:p>
          <a:p>
            <a:endParaRPr lang="de-DE" sz="1200" dirty="0"/>
          </a:p>
          <a:p>
            <a:r>
              <a:rPr lang="de-DE" sz="1200" dirty="0"/>
              <a:t>E-Mail:			</a:t>
            </a:r>
            <a:r>
              <a:rPr lang="de-DE" sz="1200" dirty="0" err="1"/>
              <a:t>Oberstufenkoordination@havelduene.berlin</a:t>
            </a:r>
            <a:r>
              <a:rPr lang="de-DE" sz="1200" dirty="0"/>
              <a:t>		</a:t>
            </a:r>
          </a:p>
          <a:p>
            <a:endParaRPr lang="de-DE" sz="1200" dirty="0"/>
          </a:p>
          <a:p>
            <a:r>
              <a:rPr lang="de-DE" sz="1200" dirty="0"/>
              <a:t>Telefon:			030 </a:t>
            </a:r>
            <a:r>
              <a:rPr lang="de-DE" sz="1200" dirty="0">
                <a:latin typeface="+mj-lt"/>
              </a:rPr>
              <a:t>– </a:t>
            </a:r>
            <a:r>
              <a:rPr lang="de-DE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36 50 97 52</a:t>
            </a:r>
            <a:endParaRPr lang="de-DE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790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13BA571D-5DE2-43FA-BFE0-4D77FDBF85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568" y="2118222"/>
            <a:ext cx="2355429" cy="1176887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1003455"/>
            <a:ext cx="8183880" cy="46211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de-DE" dirty="0"/>
          </a:p>
          <a:p>
            <a:endParaRPr lang="de-DE" dirty="0"/>
          </a:p>
          <a:p>
            <a:r>
              <a:rPr lang="de-DE" sz="2000" dirty="0"/>
              <a:t>Start der Einführungsphase am Standort „Schule an der Haveldüne“ im Schuljahr 2023/24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Erste Abiturprüfungen 2022</a:t>
            </a:r>
          </a:p>
          <a:p>
            <a:endParaRPr lang="de-DE" sz="2000" dirty="0"/>
          </a:p>
          <a:p>
            <a:r>
              <a:rPr lang="de-DE" sz="2000" dirty="0"/>
              <a:t>Kursjahrgang 13 mit </a:t>
            </a:r>
          </a:p>
          <a:p>
            <a:pPr marL="265113" indent="0">
              <a:buNone/>
            </a:pPr>
            <a:r>
              <a:rPr lang="de-DE" sz="2000" dirty="0"/>
              <a:t>36 Schülerinnen und Schülern</a:t>
            </a:r>
          </a:p>
          <a:p>
            <a:endParaRPr lang="de-DE" sz="2000" dirty="0"/>
          </a:p>
          <a:p>
            <a:r>
              <a:rPr lang="de-DE" sz="2000" dirty="0"/>
              <a:t>Im Kursjahrgang 12 mit </a:t>
            </a:r>
          </a:p>
          <a:p>
            <a:pPr marL="265113" indent="0">
              <a:buNone/>
            </a:pPr>
            <a:r>
              <a:rPr lang="de-DE" sz="2000" dirty="0"/>
              <a:t>38 Schülerinnen und Schülern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SJ2023/24 zwei 11. Klassen</a:t>
            </a:r>
          </a:p>
          <a:p>
            <a:pPr marL="266687" indent="0">
              <a:buNone/>
            </a:pPr>
            <a:r>
              <a:rPr lang="de-DE" sz="2000" dirty="0"/>
              <a:t>mit etwa 60 Schülerinnen und Schülern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Lehrende aus allen Verbundschulen</a:t>
            </a:r>
          </a:p>
          <a:p>
            <a:pPr marL="0" indent="0">
              <a:buNone/>
            </a:pPr>
            <a:r>
              <a:rPr lang="de-DE" sz="2000" dirty="0"/>
              <a:t>    unterrichten in der gymnasialen Oberstufe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Methodenwoche zu Beginn des Schuljahres </a:t>
            </a:r>
          </a:p>
          <a:p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SzPct val="120000"/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261272"/>
            <a:ext cx="8183880" cy="773768"/>
          </a:xfrm>
        </p:spPr>
        <p:txBody>
          <a:bodyPr/>
          <a:lstStyle/>
          <a:p>
            <a:r>
              <a:rPr lang="de-DE" dirty="0"/>
              <a:t>Die Oberstufe im Verbund</a:t>
            </a:r>
          </a:p>
        </p:txBody>
      </p:sp>
      <p:pic>
        <p:nvPicPr>
          <p:cNvPr id="10" name="Grafik 9" descr="jugfernheide.jpg">
            <a:extLst>
              <a:ext uri="{FF2B5EF4-FFF2-40B4-BE49-F238E27FC236}">
                <a16:creationId xmlns:a16="http://schemas.microsoft.com/office/drawing/2014/main" id="{56D4EA28-5519-45A8-8CA0-0DD96B54514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0975" y="542607"/>
            <a:ext cx="2271183" cy="668775"/>
          </a:xfrm>
          <a:prstGeom prst="rect">
            <a:avLst/>
          </a:prstGeom>
        </p:spPr>
      </p:pic>
      <p:pic>
        <p:nvPicPr>
          <p:cNvPr id="11" name="Grafik 10" descr="Kleeblatt.JPG">
            <a:extLst>
              <a:ext uri="{FF2B5EF4-FFF2-40B4-BE49-F238E27FC236}">
                <a16:creationId xmlns:a16="http://schemas.microsoft.com/office/drawing/2014/main" id="{F2263CA3-422F-4969-9E90-8B07155056A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04299" y="530352"/>
            <a:ext cx="2091268" cy="69373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BF20370-8D85-4E56-ABA9-69CBFE5DD2A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792" y="530354"/>
            <a:ext cx="1051853" cy="69255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6C0BC76-0177-4E61-BAA3-F2E184C24C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60" y="2749875"/>
            <a:ext cx="1813332" cy="135825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C67B642-95E4-4B20-A2E4-F65DD2C34C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849" y="3157004"/>
            <a:ext cx="1571203" cy="105270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F36E236-1916-4A72-95E4-929A876FA1D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933" y="4052401"/>
            <a:ext cx="3258315" cy="12088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1" y="5224531"/>
            <a:ext cx="8183880" cy="1051560"/>
          </a:xfrm>
        </p:spPr>
        <p:txBody>
          <a:bodyPr>
            <a:normAutofit/>
          </a:bodyPr>
          <a:lstStyle/>
          <a:p>
            <a:r>
              <a:rPr lang="de-DE" dirty="0"/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841874"/>
            <a:ext cx="8183880" cy="4878442"/>
          </a:xfrm>
        </p:spPr>
        <p:txBody>
          <a:bodyPr>
            <a:normAutofit/>
          </a:bodyPr>
          <a:lstStyle/>
          <a:p>
            <a:r>
              <a:rPr lang="de-DE" dirty="0"/>
              <a:t>Abitur in 13 Schuljahren</a:t>
            </a:r>
          </a:p>
          <a:p>
            <a:endParaRPr lang="de-DE" dirty="0"/>
          </a:p>
          <a:p>
            <a:pPr marL="715927" indent="-265100">
              <a:buFont typeface="Courier New" panose="02070309020205020404" pitchFamily="49" charset="0"/>
              <a:buChar char="o"/>
            </a:pPr>
            <a:r>
              <a:rPr lang="de-DE" sz="2100" dirty="0"/>
              <a:t>Abitur an einer Integrierten Sekundarschule (ISS) gliedert sich in: </a:t>
            </a:r>
          </a:p>
          <a:p>
            <a:pPr marL="450827" indent="0">
              <a:buNone/>
            </a:pPr>
            <a:endParaRPr lang="de-DE" sz="1200" dirty="0"/>
          </a:p>
          <a:p>
            <a:pPr marL="1698540" indent="-265100"/>
            <a:r>
              <a:rPr lang="de-DE" sz="1600" dirty="0"/>
              <a:t>Einführungsphase               11. Klasse</a:t>
            </a:r>
          </a:p>
          <a:p>
            <a:pPr marL="1698540" indent="-265100"/>
            <a:endParaRPr lang="de-DE" sz="1600" dirty="0"/>
          </a:p>
          <a:p>
            <a:pPr marL="1698540" indent="-265100"/>
            <a:r>
              <a:rPr lang="de-DE" sz="1600" dirty="0"/>
              <a:t>Qualifikationsphase             12./13. Klasse (Kursphase) 				</a:t>
            </a:r>
          </a:p>
          <a:p>
            <a:pPr marL="1974752" indent="-265100"/>
            <a:endParaRPr lang="de-DE" sz="1600" dirty="0"/>
          </a:p>
          <a:p>
            <a:r>
              <a:rPr lang="de-DE" dirty="0"/>
              <a:t>Abitur in 12 Schuljahren</a:t>
            </a:r>
          </a:p>
          <a:p>
            <a:pPr lvl="5">
              <a:buFont typeface="Arial" panose="020B0604020202020204" pitchFamily="34" charset="0"/>
              <a:buChar char="•"/>
            </a:pPr>
            <a:endParaRPr lang="de-DE" sz="1200" dirty="0"/>
          </a:p>
          <a:p>
            <a:pPr marL="893763" lvl="5" indent="-182563">
              <a:buFont typeface="Arial" panose="020B0604020202020204" pitchFamily="34" charset="0"/>
              <a:buChar char="•"/>
            </a:pPr>
            <a:r>
              <a:rPr lang="de-DE" sz="1600" dirty="0"/>
              <a:t>Qualifikationsphase             12./13. Klasse (Kursphase)</a:t>
            </a:r>
          </a:p>
          <a:p>
            <a:pPr marL="1254125" lvl="5" indent="-182563">
              <a:buFont typeface="Arial" panose="020B0604020202020204" pitchFamily="34" charset="0"/>
              <a:buChar char="•"/>
            </a:pPr>
            <a:endParaRPr lang="de-DE" sz="500" dirty="0"/>
          </a:p>
          <a:p>
            <a:pPr marL="1254125" lvl="5" indent="-182563">
              <a:buFont typeface="Arial" panose="020B0604020202020204" pitchFamily="34" charset="0"/>
              <a:buChar char="•"/>
            </a:pPr>
            <a:r>
              <a:rPr lang="de-DE" sz="1600" dirty="0"/>
              <a:t>Klassenkonferenzbeschluss der Zeugniskonferenz (Antrag nötig)</a:t>
            </a:r>
          </a:p>
          <a:p>
            <a:endParaRPr lang="de-DE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D2B95CF1-3672-483A-9121-E5181576D70A}"/>
              </a:ext>
            </a:extLst>
          </p:cNvPr>
          <p:cNvSpPr/>
          <p:nvPr/>
        </p:nvSpPr>
        <p:spPr>
          <a:xfrm>
            <a:off x="4594861" y="3338421"/>
            <a:ext cx="439948" cy="11214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ln w="3175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8A1C706D-169E-4492-8C13-F9658FCB7BDD}"/>
              </a:ext>
            </a:extLst>
          </p:cNvPr>
          <p:cNvSpPr/>
          <p:nvPr/>
        </p:nvSpPr>
        <p:spPr>
          <a:xfrm>
            <a:off x="4549139" y="2842666"/>
            <a:ext cx="439948" cy="11214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ln w="3175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A8B0FA3C-390B-BD51-069C-F2155CE9DA40}"/>
              </a:ext>
            </a:extLst>
          </p:cNvPr>
          <p:cNvSpPr/>
          <p:nvPr/>
        </p:nvSpPr>
        <p:spPr>
          <a:xfrm>
            <a:off x="3765873" y="4887661"/>
            <a:ext cx="439948" cy="11214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ln w="3175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104249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de-DE" dirty="0"/>
              <a:t>Zugangsvoraussetzungen für die Einführungsphase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2. Zugangsvoraussetzungen </a:t>
            </a:r>
            <a:r>
              <a:rPr lang="de-DE" sz="1900" dirty="0"/>
              <a:t>(Einführungsphase)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B6BC44F-B357-49AA-B136-BDD9B83D0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5" y="1094999"/>
            <a:ext cx="5276160" cy="274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04C27D-28D3-4345-95A1-9358AC694AF8}"/>
              </a:ext>
            </a:extLst>
          </p:cNvPr>
          <p:cNvSpPr txBox="1"/>
          <p:nvPr/>
        </p:nvSpPr>
        <p:spPr>
          <a:xfrm>
            <a:off x="1259456" y="3287432"/>
            <a:ext cx="6206186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pPr marL="285736" indent="-285736">
              <a:buFont typeface="Arial" panose="020B0604020202020204" pitchFamily="34" charset="0"/>
              <a:buChar char="•"/>
            </a:pPr>
            <a:r>
              <a:rPr lang="de-DE" sz="1600" dirty="0"/>
              <a:t>mindestens drei Kurse auf ER-Niveau </a:t>
            </a:r>
          </a:p>
          <a:p>
            <a:pPr marL="285736" indent="-285736">
              <a:buFont typeface="Arial" panose="020B0604020202020204" pitchFamily="34" charset="0"/>
              <a:buChar char="•"/>
            </a:pPr>
            <a:r>
              <a:rPr lang="de-DE" sz="1600" dirty="0"/>
              <a:t>davon zwei Kernfächer (Ma, D oder En) </a:t>
            </a:r>
          </a:p>
          <a:p>
            <a:pPr marL="285736" indent="-285736">
              <a:buFont typeface="Arial" panose="020B0604020202020204" pitchFamily="34" charset="0"/>
              <a:buChar char="•"/>
            </a:pPr>
            <a:r>
              <a:rPr lang="de-DE" sz="1600" dirty="0"/>
              <a:t>Noten in den eingebrachten ER-Kursen mindestens 3,0 </a:t>
            </a:r>
          </a:p>
          <a:p>
            <a:pPr marL="285736" indent="-285736">
              <a:buFont typeface="Arial" panose="020B0604020202020204" pitchFamily="34" charset="0"/>
              <a:buChar char="•"/>
            </a:pPr>
            <a:r>
              <a:rPr lang="de-DE" sz="1600" dirty="0"/>
              <a:t>Notendurchschnitt aller Fächer nicht unter 3,0 </a:t>
            </a:r>
          </a:p>
          <a:p>
            <a:pPr marL="285736" indent="-285736">
              <a:buFont typeface="Arial" panose="020B0604020202020204" pitchFamily="34" charset="0"/>
              <a:buChar char="•"/>
            </a:pPr>
            <a:r>
              <a:rPr lang="de-DE" sz="1600" dirty="0"/>
              <a:t>maximal einen Ausfall mit Note 5  (Ausgleich: Note 3)</a:t>
            </a:r>
            <a:r>
              <a:rPr lang="de-DE" dirty="0"/>
              <a:t> </a:t>
            </a:r>
          </a:p>
          <a:p>
            <a:pPr marL="285736" indent="-285736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30200-3A2B-4E98-BD0D-410057F1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Einführungsphase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2937F0-13EC-426A-88B7-1E4854986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97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2. Einführungsphase: Organisatorisches</a:t>
            </a:r>
          </a:p>
          <a:p>
            <a:endParaRPr lang="de-DE" dirty="0"/>
          </a:p>
          <a:p>
            <a:pPr lvl="1">
              <a:lnSpc>
                <a:spcPct val="150000"/>
              </a:lnSpc>
            </a:pPr>
            <a:r>
              <a:rPr lang="de-DE" sz="1900" dirty="0"/>
              <a:t>Zwei Klassen: Zuordnung i.d.R. nach Schule</a:t>
            </a:r>
          </a:p>
          <a:p>
            <a:pPr lvl="1">
              <a:lnSpc>
                <a:spcPct val="150000"/>
              </a:lnSpc>
            </a:pPr>
            <a:r>
              <a:rPr lang="de-DE" sz="1900" dirty="0"/>
              <a:t>Unterricht der Grundkurse im Klassenverband</a:t>
            </a:r>
          </a:p>
          <a:p>
            <a:pPr lvl="1">
              <a:lnSpc>
                <a:spcPct val="150000"/>
              </a:lnSpc>
            </a:pPr>
            <a:r>
              <a:rPr lang="de-DE" sz="1900" dirty="0"/>
              <a:t>2 Profilkurse: 2 Std. zus. (im Kursverband)</a:t>
            </a:r>
          </a:p>
          <a:p>
            <a:pPr lvl="1">
              <a:lnSpc>
                <a:spcPct val="150000"/>
              </a:lnSpc>
            </a:pPr>
            <a:r>
              <a:rPr lang="de-DE" sz="1900" dirty="0"/>
              <a:t>Halbjahresende: Winter- und Sommerferien</a:t>
            </a:r>
          </a:p>
          <a:p>
            <a:pPr lvl="1">
              <a:lnSpc>
                <a:spcPct val="150000"/>
              </a:lnSpc>
            </a:pPr>
            <a:r>
              <a:rPr lang="de-DE" sz="1900" dirty="0"/>
              <a:t>Klassenlehrkraft: Bezugslehrkraft (Tutor*in) für Schüler*innen</a:t>
            </a:r>
          </a:p>
          <a:p>
            <a:pPr lvl="1">
              <a:lnSpc>
                <a:spcPct val="150000"/>
              </a:lnSpc>
            </a:pPr>
            <a:r>
              <a:rPr lang="de-DE" sz="1900" dirty="0" err="1"/>
              <a:t>PerLe</a:t>
            </a:r>
            <a:r>
              <a:rPr lang="de-DE" sz="1900" dirty="0"/>
              <a:t> (persönliche Lernzeit)</a:t>
            </a:r>
          </a:p>
        </p:txBody>
      </p:sp>
    </p:spTree>
    <p:extLst>
      <p:ext uri="{BB962C8B-B14F-4D97-AF65-F5344CB8AC3E}">
        <p14:creationId xmlns:p14="http://schemas.microsoft.com/office/powerpoint/2010/main" val="420444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157843"/>
            <a:ext cx="8183880" cy="1051560"/>
          </a:xfrm>
        </p:spPr>
        <p:txBody>
          <a:bodyPr>
            <a:normAutofit/>
          </a:bodyPr>
          <a:lstStyle/>
          <a:p>
            <a:r>
              <a:rPr lang="de-DE" dirty="0"/>
              <a:t>Einführungsphase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2. Einführungsphase </a:t>
            </a:r>
            <a:r>
              <a:rPr lang="de-DE" sz="1600" dirty="0"/>
              <a:t>(Kursangebot)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EED5C129-E5A7-4B14-99BF-E87375F13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356843"/>
              </p:ext>
            </p:extLst>
          </p:nvPr>
        </p:nvGraphicFramePr>
        <p:xfrm>
          <a:off x="1688782" y="1243043"/>
          <a:ext cx="5766435" cy="3798322"/>
        </p:xfrm>
        <a:graphic>
          <a:graphicData uri="http://schemas.openxmlformats.org/drawingml/2006/table">
            <a:tbl>
              <a:tblPr firstRow="1" firstCol="1" bandRow="1"/>
              <a:tblGrid>
                <a:gridCol w="4325620">
                  <a:extLst>
                    <a:ext uri="{9D8B030D-6E8A-4147-A177-3AD203B41FA5}">
                      <a16:colId xmlns:a16="http://schemas.microsoft.com/office/drawing/2014/main" val="2173531058"/>
                    </a:ext>
                  </a:extLst>
                </a:gridCol>
                <a:gridCol w="1440815">
                  <a:extLst>
                    <a:ext uri="{9D8B030D-6E8A-4147-A177-3AD203B41FA5}">
                      <a16:colId xmlns:a16="http://schemas.microsoft.com/office/drawing/2014/main" val="2700721596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Basiskurse (Pflichtkurse)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Wochenstunden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95817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Deutsch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663205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Fremdsprache Englisch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1228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Geschichte / Politikwissenschaften / Geografie 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12054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Mathematik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819468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Physik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19331"/>
                  </a:ext>
                </a:extLst>
              </a:tr>
              <a:tr h="213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Chemie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525804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Biologie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496803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Sport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15903"/>
                  </a:ext>
                </a:extLst>
              </a:tr>
              <a:tr h="2480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Wahlpflicht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193518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Musik oder Kunst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16406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Fremdsprache Französisch oder Spanisch*</a:t>
                      </a:r>
                      <a:r>
                        <a:rPr lang="de-DE" sz="11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bzw. 4*</a:t>
                      </a:r>
                      <a:r>
                        <a:rPr lang="de-DE" sz="11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17133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09655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Profilkurs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4994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Profil 1: Englisch, Mathematik, Chemie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9794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Profil 2: Deutsch, Biologie, Politikwissenschaften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44077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9574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Summe: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29/30*</a:t>
                      </a:r>
                      <a:r>
                        <a:rPr lang="de-DE" sz="11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57848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de-DE" sz="11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bei Neubeginn in der 11. Klasse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244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106083"/>
            <a:ext cx="8183880" cy="1051560"/>
          </a:xfrm>
        </p:spPr>
        <p:txBody>
          <a:bodyPr>
            <a:normAutofit/>
          </a:bodyPr>
          <a:lstStyle/>
          <a:p>
            <a:r>
              <a:rPr lang="de-DE" dirty="0"/>
              <a:t>Einführungsphase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2. Einführungsphase </a:t>
            </a:r>
            <a:r>
              <a:rPr lang="de-DE" sz="1400" dirty="0"/>
              <a:t>(Übergang in die Qualifikationsphase) 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BA12CE6-D185-451B-B01F-2248403314B4}"/>
              </a:ext>
            </a:extLst>
          </p:cNvPr>
          <p:cNvSpPr txBox="1"/>
          <p:nvPr/>
        </p:nvSpPr>
        <p:spPr>
          <a:xfrm>
            <a:off x="6319570" y="4923145"/>
            <a:ext cx="19656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i="1" dirty="0"/>
              <a:t>Quelle: AV-Prüfungen – Anlage 6a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4318F42-B8EB-4274-858B-7E39A4A8513B}"/>
              </a:ext>
            </a:extLst>
          </p:cNvPr>
          <p:cNvSpPr txBox="1"/>
          <p:nvPr/>
        </p:nvSpPr>
        <p:spPr>
          <a:xfrm>
            <a:off x="241539" y="1097893"/>
            <a:ext cx="791549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5483" lvl="1" indent="-342883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de-DE" sz="1600" dirty="0"/>
              <a:t>3.1. Zulassungskriterien zum Eintritt in die Q-Phase</a:t>
            </a:r>
            <a:r>
              <a:rPr lang="de-DE" sz="2100" dirty="0"/>
              <a:t>:</a:t>
            </a:r>
          </a:p>
          <a:p>
            <a:pPr marL="782599" lvl="1"/>
            <a:endParaRPr lang="de-DE" sz="1200" dirty="0"/>
          </a:p>
          <a:p>
            <a:pPr marL="1431855" lvl="1" indent="-28573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de-DE" sz="1400" dirty="0"/>
              <a:t>Höchstens ein Fach mit weniger als 4 NP (Note 4</a:t>
            </a:r>
            <a:r>
              <a:rPr lang="de-DE" sz="1400" baseline="30000" dirty="0"/>
              <a:t>-</a:t>
            </a:r>
            <a:r>
              <a:rPr lang="de-DE" sz="1400" dirty="0"/>
              <a:t>) bei zwei Ausfällen kann Ausgleich mit mindestens 1 x 7 NP erfolgen</a:t>
            </a:r>
          </a:p>
          <a:p>
            <a:pPr marL="1431855" lvl="1" indent="-28573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1165167" lvl="1" indent="-28573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de-DE" sz="1600" dirty="0"/>
              <a:t>3.2. Kurswahl am Ende der 11.Klasse</a:t>
            </a:r>
          </a:p>
          <a:p>
            <a:pPr marL="1431855" lvl="1" indent="-28573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endParaRPr lang="de-DE" sz="1400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735CE03-D073-4379-BA9E-33A3899F6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74" y="2616668"/>
            <a:ext cx="749617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71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144E7-51C4-4085-8E58-E6997CE8E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Abitur an der Integrierten Sekundarschule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EB78F8-978C-4605-B1BC-588B8B83D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4548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3. </a:t>
            </a:r>
            <a:r>
              <a:rPr lang="de-DE" sz="3300" dirty="0"/>
              <a:t>Qualifikationsphase: Organisation</a:t>
            </a:r>
          </a:p>
          <a:p>
            <a:pPr marL="0" indent="0">
              <a:buNone/>
            </a:pPr>
            <a:endParaRPr lang="de-DE" dirty="0"/>
          </a:p>
          <a:p>
            <a:pPr lvl="1">
              <a:lnSpc>
                <a:spcPct val="160000"/>
              </a:lnSpc>
            </a:pPr>
            <a:r>
              <a:rPr lang="de-DE" dirty="0"/>
              <a:t>2 Schuljahre = 4 Semester (Q1-Q4), Jg. 12 &amp; 13 </a:t>
            </a:r>
          </a:p>
          <a:p>
            <a:pPr lvl="1">
              <a:lnSpc>
                <a:spcPct val="160000"/>
              </a:lnSpc>
            </a:pPr>
            <a:r>
              <a:rPr lang="de-DE" dirty="0"/>
              <a:t>Halbjahresende vor den Weihnachts- und vor den Winterferien</a:t>
            </a:r>
          </a:p>
          <a:p>
            <a:pPr lvl="1">
              <a:lnSpc>
                <a:spcPct val="160000"/>
              </a:lnSpc>
            </a:pPr>
            <a:r>
              <a:rPr lang="de-DE" dirty="0"/>
              <a:t>Ende Q4: Mitte/Ende März</a:t>
            </a:r>
          </a:p>
          <a:p>
            <a:pPr lvl="1">
              <a:lnSpc>
                <a:spcPct val="160000"/>
              </a:lnSpc>
            </a:pPr>
            <a:r>
              <a:rPr lang="de-DE" dirty="0"/>
              <a:t>Unterricht im Kursverbund</a:t>
            </a:r>
          </a:p>
          <a:p>
            <a:pPr lvl="1">
              <a:lnSpc>
                <a:spcPct val="160000"/>
              </a:lnSpc>
            </a:pPr>
            <a:r>
              <a:rPr lang="de-DE" dirty="0"/>
              <a:t>Tutor*in: Ansprechperson bei Beratungsbedarf</a:t>
            </a:r>
          </a:p>
          <a:p>
            <a:pPr lvl="1">
              <a:lnSpc>
                <a:spcPct val="160000"/>
              </a:lnSpc>
            </a:pPr>
            <a:r>
              <a:rPr lang="de-DE" dirty="0" err="1"/>
              <a:t>PerLe</a:t>
            </a:r>
            <a:r>
              <a:rPr lang="de-DE" dirty="0"/>
              <a:t> (persönliche Lernzeit)</a:t>
            </a:r>
          </a:p>
          <a:p>
            <a:pPr lvl="1">
              <a:lnSpc>
                <a:spcPct val="160000"/>
              </a:lnSpc>
            </a:pP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098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1224</Words>
  <Application>Microsoft Office PowerPoint</Application>
  <PresentationFormat>Bildschirmpräsentation (4:3)</PresentationFormat>
  <Paragraphs>297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Verdana</vt:lpstr>
      <vt:lpstr>Wingdings 2</vt:lpstr>
      <vt:lpstr>Aspect</vt:lpstr>
      <vt:lpstr>Acrobat Document</vt:lpstr>
      <vt:lpstr>Herzlich Willkommen</vt:lpstr>
      <vt:lpstr>Tagesordnung</vt:lpstr>
      <vt:lpstr>Die Oberstufe im Verbund</vt:lpstr>
      <vt:lpstr>Übersicht</vt:lpstr>
      <vt:lpstr>Zugangsvoraussetzungen für die Einführungsphase</vt:lpstr>
      <vt:lpstr>Einführungsphase</vt:lpstr>
      <vt:lpstr>Einführungsphase</vt:lpstr>
      <vt:lpstr>Einführungsphase</vt:lpstr>
      <vt:lpstr>Abitur an der Integrierten Sekundarschule</vt:lpstr>
      <vt:lpstr>Abitur an der Integrierten Sekundarschule</vt:lpstr>
      <vt:lpstr>Abitur an der Integrierten Sekundarschule</vt:lpstr>
      <vt:lpstr>Abitur an der Integrierten Sekundarschule</vt:lpstr>
      <vt:lpstr>Abitur an der Integrierten Sekundarstufe</vt:lpstr>
      <vt:lpstr>Abitur an der Integrierten Sekundarschule</vt:lpstr>
      <vt:lpstr>Abitur an der Integrierten Sekundarschule</vt:lpstr>
      <vt:lpstr>Abitur an der Integrierten Sekundarschule</vt:lpstr>
      <vt:lpstr>Anmeldung für die Oberstufe</vt:lpstr>
      <vt:lpstr>Anmeldung für die Oberstufe</vt:lpstr>
      <vt:lpstr>Anmeldung für die Oberstufe</vt:lpstr>
      <vt:lpstr>Ihre Fragen</vt:lpstr>
      <vt:lpstr>Vielen Dank für Ihre Aufmerksamkeit.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Amberger</dc:creator>
  <cp:lastModifiedBy>Manuel Amberger</cp:lastModifiedBy>
  <cp:revision>81</cp:revision>
  <cp:lastPrinted>2020-03-10T12:57:10Z</cp:lastPrinted>
  <dcterms:created xsi:type="dcterms:W3CDTF">2014-09-16T21:29:03Z</dcterms:created>
  <dcterms:modified xsi:type="dcterms:W3CDTF">2023-02-10T08:16:09Z</dcterms:modified>
</cp:coreProperties>
</file>